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6"/>
  </p:notesMasterIdLst>
  <p:sldIdLst>
    <p:sldId id="257" r:id="rId3"/>
    <p:sldId id="258" r:id="rId4"/>
    <p:sldId id="464" r:id="rId5"/>
    <p:sldId id="555" r:id="rId6"/>
    <p:sldId id="557" r:id="rId7"/>
    <p:sldId id="556" r:id="rId8"/>
    <p:sldId id="558" r:id="rId9"/>
    <p:sldId id="559" r:id="rId10"/>
    <p:sldId id="560" r:id="rId11"/>
    <p:sldId id="561" r:id="rId12"/>
    <p:sldId id="660" r:id="rId13"/>
    <p:sldId id="661" r:id="rId14"/>
    <p:sldId id="413" r:id="rId15"/>
    <p:sldId id="445" r:id="rId16"/>
    <p:sldId id="562" r:id="rId17"/>
    <p:sldId id="563" r:id="rId18"/>
    <p:sldId id="564" r:id="rId19"/>
    <p:sldId id="565" r:id="rId20"/>
    <p:sldId id="566" r:id="rId21"/>
    <p:sldId id="604" r:id="rId22"/>
    <p:sldId id="567" r:id="rId23"/>
    <p:sldId id="568" r:id="rId24"/>
    <p:sldId id="569" r:id="rId25"/>
    <p:sldId id="570" r:id="rId26"/>
    <p:sldId id="571" r:id="rId27"/>
    <p:sldId id="572" r:id="rId28"/>
    <p:sldId id="573" r:id="rId29"/>
    <p:sldId id="574" r:id="rId30"/>
    <p:sldId id="575" r:id="rId31"/>
    <p:sldId id="576" r:id="rId32"/>
    <p:sldId id="577" r:id="rId33"/>
    <p:sldId id="580" r:id="rId34"/>
    <p:sldId id="578" r:id="rId35"/>
    <p:sldId id="579" r:id="rId36"/>
    <p:sldId id="581" r:id="rId37"/>
    <p:sldId id="582" r:id="rId38"/>
    <p:sldId id="583" r:id="rId39"/>
    <p:sldId id="584" r:id="rId40"/>
    <p:sldId id="585" r:id="rId41"/>
    <p:sldId id="586" r:id="rId42"/>
    <p:sldId id="587" r:id="rId43"/>
    <p:sldId id="589" r:id="rId44"/>
    <p:sldId id="588" r:id="rId45"/>
    <p:sldId id="590" r:id="rId46"/>
    <p:sldId id="591" r:id="rId47"/>
    <p:sldId id="592" r:id="rId48"/>
    <p:sldId id="593" r:id="rId49"/>
    <p:sldId id="594" r:id="rId50"/>
    <p:sldId id="595" r:id="rId51"/>
    <p:sldId id="596" r:id="rId52"/>
    <p:sldId id="597" r:id="rId53"/>
    <p:sldId id="598" r:id="rId54"/>
    <p:sldId id="599" r:id="rId55"/>
    <p:sldId id="600" r:id="rId56"/>
    <p:sldId id="601" r:id="rId57"/>
    <p:sldId id="602" r:id="rId58"/>
    <p:sldId id="603" r:id="rId59"/>
    <p:sldId id="605" r:id="rId60"/>
    <p:sldId id="606" r:id="rId61"/>
    <p:sldId id="607" r:id="rId62"/>
    <p:sldId id="608" r:id="rId63"/>
    <p:sldId id="609" r:id="rId64"/>
    <p:sldId id="610" r:id="rId65"/>
    <p:sldId id="611" r:id="rId66"/>
    <p:sldId id="614" r:id="rId67"/>
    <p:sldId id="612" r:id="rId68"/>
    <p:sldId id="613" r:id="rId69"/>
    <p:sldId id="615" r:id="rId70"/>
    <p:sldId id="616" r:id="rId71"/>
    <p:sldId id="617" r:id="rId72"/>
    <p:sldId id="618" r:id="rId73"/>
    <p:sldId id="619" r:id="rId74"/>
    <p:sldId id="620" r:id="rId75"/>
    <p:sldId id="621" r:id="rId76"/>
    <p:sldId id="622" r:id="rId77"/>
    <p:sldId id="623" r:id="rId78"/>
    <p:sldId id="624"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4" r:id="rId98"/>
    <p:sldId id="643" r:id="rId99"/>
    <p:sldId id="645" r:id="rId100"/>
    <p:sldId id="647" r:id="rId101"/>
    <p:sldId id="646" r:id="rId102"/>
    <p:sldId id="648" r:id="rId103"/>
    <p:sldId id="649" r:id="rId104"/>
    <p:sldId id="650" r:id="rId105"/>
    <p:sldId id="651" r:id="rId106"/>
    <p:sldId id="652" r:id="rId107"/>
    <p:sldId id="653" r:id="rId108"/>
    <p:sldId id="654" r:id="rId109"/>
    <p:sldId id="655" r:id="rId110"/>
    <p:sldId id="656" r:id="rId111"/>
    <p:sldId id="657" r:id="rId112"/>
    <p:sldId id="658" r:id="rId113"/>
    <p:sldId id="659" r:id="rId114"/>
    <p:sldId id="315" r:id="rId1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04" d="100"/>
          <a:sy n="104" d="100"/>
        </p:scale>
        <p:origin x="8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24550859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418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02.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3.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7.xml"/><Relationship Id="rId1" Type="http://schemas.openxmlformats.org/officeDocument/2006/relationships/slideLayout" Target="../slideLayouts/slideLayout16.xml"/><Relationship Id="rId5" Type="http://schemas.openxmlformats.org/officeDocument/2006/relationships/image" Target="../media/image81.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8.xml"/><Relationship Id="rId1" Type="http://schemas.openxmlformats.org/officeDocument/2006/relationships/slideLayout" Target="../slideLayouts/slideLayout16.xml"/><Relationship Id="rId5" Type="http://schemas.openxmlformats.org/officeDocument/2006/relationships/image" Target="../media/image84.jpeg"/><Relationship Id="rId4" Type="http://schemas.openxmlformats.org/officeDocument/2006/relationships/image" Target="../media/image83.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10.emf"/><Relationship Id="rId4" Type="http://schemas.openxmlformats.org/officeDocument/2006/relationships/package" Target="../embeddings/Microsoft_Word_Document.docx"/></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27.emf"/><Relationship Id="rId4" Type="http://schemas.openxmlformats.org/officeDocument/2006/relationships/package" Target="../embeddings/Microsoft_Word_Document1.docx"/></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34.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39.emf"/><Relationship Id="rId4" Type="http://schemas.openxmlformats.org/officeDocument/2006/relationships/package" Target="../embeddings/Microsoft_Word_Document5.docx"/></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1.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4.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8.xml"/><Relationship Id="rId1" Type="http://schemas.openxmlformats.org/officeDocument/2006/relationships/slideLayout" Target="../slideLayouts/slideLayout16.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0.xml"/><Relationship Id="rId1" Type="http://schemas.openxmlformats.org/officeDocument/2006/relationships/slideLayout" Target="../slideLayouts/slideLayout16.xml"/><Relationship Id="rId5" Type="http://schemas.openxmlformats.org/officeDocument/2006/relationships/image" Target="../media/image63.emf"/><Relationship Id="rId4" Type="http://schemas.openxmlformats.org/officeDocument/2006/relationships/package" Target="../embeddings/Microsoft_Word_Document6.docx"/></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83.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65.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7.xml"/><Relationship Id="rId1" Type="http://schemas.openxmlformats.org/officeDocument/2006/relationships/slideLayout" Target="../slideLayouts/slideLayout16.xml"/><Relationship Id="rId5" Type="http://schemas.openxmlformats.org/officeDocument/2006/relationships/image" Target="../media/image67.png"/><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96.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 Id="rId5" Type="http://schemas.openxmlformats.org/officeDocument/2006/relationships/image" Target="../media/image75.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9.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77.png"/><Relationship Id="rId4"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544715" y="1766656"/>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383005" y="836288"/>
            <a:ext cx="5387299" cy="4549125"/>
          </a:xfrm>
          <a:prstGeom prst="rect">
            <a:avLst/>
          </a:prstGeom>
        </p:spPr>
      </p:pic>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07969" y="777628"/>
            <a:ext cx="3817189" cy="4659754"/>
          </a:xfrm>
          <a:prstGeom prst="rect">
            <a:avLst/>
          </a:prstGeom>
        </p:spPr>
      </p:pic>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项目成员评价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810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304005989"/>
              </p:ext>
            </p:extLst>
          </p:nvPr>
        </p:nvGraphicFramePr>
        <p:xfrm>
          <a:off x="2767606" y="1247135"/>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2767606" y="1247135"/>
                        <a:ext cx="3044016" cy="5115325"/>
                      </a:xfrm>
                      <a:prstGeom prst="rect">
                        <a:avLst/>
                      </a:prstGeom>
                    </p:spPr>
                  </p:pic>
                </p:oleObj>
              </mc:Fallback>
            </mc:AlternateContent>
          </a:graphicData>
        </a:graphic>
      </p:graphicFrame>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689199440"/>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pic>
        <p:nvPicPr>
          <p:cNvPr id="5" name="图片 4">
            <a:extLst>
              <a:ext uri="{FF2B5EF4-FFF2-40B4-BE49-F238E27FC236}">
                <a16:creationId xmlns:a16="http://schemas.microsoft.com/office/drawing/2014/main" id="{1DFD29F6-33C2-4425-8FE9-D270CADC5AE9}"/>
              </a:ext>
            </a:extLst>
          </p:cNvPr>
          <p:cNvPicPr>
            <a:picLocks noChangeAspect="1"/>
          </p:cNvPicPr>
          <p:nvPr/>
        </p:nvPicPr>
        <p:blipFill>
          <a:blip r:embed="rId3"/>
          <a:stretch>
            <a:fillRect/>
          </a:stretch>
        </p:blipFill>
        <p:spPr>
          <a:xfrm>
            <a:off x="1586476" y="2714666"/>
            <a:ext cx="9019048" cy="2961905"/>
          </a:xfrm>
          <a:prstGeom prst="rect">
            <a:avLst/>
          </a:prstGeom>
        </p:spPr>
      </p:pic>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pic>
        <p:nvPicPr>
          <p:cNvPr id="3" name="图片 2">
            <a:extLst>
              <a:ext uri="{FF2B5EF4-FFF2-40B4-BE49-F238E27FC236}">
                <a16:creationId xmlns:a16="http://schemas.microsoft.com/office/drawing/2014/main" id="{7D80F3D8-D77E-4264-A615-AC0E65A2587D}"/>
              </a:ext>
            </a:extLst>
          </p:cNvPr>
          <p:cNvPicPr>
            <a:picLocks noChangeAspect="1"/>
          </p:cNvPicPr>
          <p:nvPr/>
        </p:nvPicPr>
        <p:blipFill>
          <a:blip r:embed="rId3"/>
          <a:stretch>
            <a:fillRect/>
          </a:stretch>
        </p:blipFill>
        <p:spPr>
          <a:xfrm>
            <a:off x="2618507" y="2190034"/>
            <a:ext cx="7084292" cy="3918047"/>
          </a:xfrm>
          <a:prstGeom prst="rect">
            <a:avLst/>
          </a:prstGeom>
        </p:spPr>
      </p:pic>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77999" y="2378142"/>
            <a:ext cx="8395855" cy="3729939"/>
          </a:xfrm>
          <a:prstGeom prst="rect">
            <a:avLst/>
          </a:prstGeom>
        </p:spPr>
      </p:pic>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865745" y="1902691"/>
            <a:ext cx="3509819" cy="369332"/>
          </a:xfrm>
          <a:prstGeom prst="rect">
            <a:avLst/>
          </a:prstGeom>
          <a:noFill/>
        </p:spPr>
        <p:txBody>
          <a:bodyPr wrap="square" rtlCol="0">
            <a:spAutoFit/>
          </a:bodyPr>
          <a:lstStyle/>
          <a:p>
            <a:r>
              <a:rPr lang="zh-CN" altLang="en-US" dirty="0"/>
              <a:t>愿景与范围文档</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1326554" y="189017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4326257" y="1797846"/>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38992" y="749919"/>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1326554" y="3123721"/>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方式的表述，</a:t>
            </a:r>
            <a:endParaRPr lang="en-US" altLang="zh-CN" dirty="0"/>
          </a:p>
          <a:p>
            <a:r>
              <a:rPr lang="zh-CN" altLang="en-US" dirty="0"/>
              <a:t>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nvGraphicFramePr>
        <p:xfrm>
          <a:off x="6871855" y="896073"/>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6871855" y="896073"/>
                        <a:ext cx="3257550" cy="5418137"/>
                      </a:xfrm>
                      <a:prstGeom prst="rect">
                        <a:avLst/>
                      </a:prstGeom>
                    </p:spPr>
                  </p:pic>
                </p:oleObj>
              </mc:Fallback>
            </mc:AlternateContent>
          </a:graphicData>
        </a:graphic>
      </p:graphicFrame>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682372"/>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82669"/>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539484" y="1072524"/>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用例图例</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用例相关界面原型例</a:t>
            </a: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25115" y="1149239"/>
            <a:ext cx="7641649" cy="4234142"/>
          </a:xfrm>
          <a:prstGeom prst="rect">
            <a:avLst/>
          </a:prstGeom>
        </p:spPr>
      </p:pic>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4"/>
          <a:stretch>
            <a:fillRect/>
          </a:stretch>
        </p:blipFill>
        <p:spPr>
          <a:xfrm>
            <a:off x="4241451" y="1434492"/>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需求可行性</a:t>
            </a: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749919"/>
            <a:ext cx="5284971" cy="5045764"/>
          </a:xfrm>
          <a:prstGeom prst="rect">
            <a:avLst/>
          </a:prstGeom>
        </p:spPr>
      </p:pic>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805074" y="1211584"/>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78256" y="980751"/>
            <a:ext cx="3737470" cy="4567382"/>
          </a:xfrm>
          <a:prstGeom prst="rect">
            <a:avLst/>
          </a:prstGeom>
        </p:spPr>
      </p:pic>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6404045" y="1229904"/>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369332"/>
          </a:xfrm>
          <a:prstGeom prst="rect">
            <a:avLst/>
          </a:prstGeom>
          <a:noFill/>
        </p:spPr>
        <p:txBody>
          <a:bodyPr wrap="square" rtlCol="0">
            <a:spAutoFit/>
          </a:bodyPr>
          <a:lstStyle/>
          <a:p>
            <a:r>
              <a:rPr lang="en-US" altLang="zh-CN" dirty="0"/>
              <a:t>SRS</a:t>
            </a:r>
            <a:r>
              <a:rPr lang="zh-CN" altLang="en-US" dirty="0"/>
              <a:t>需求规格说明文档</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353497" y="885042"/>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572190" y="777628"/>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727946" y="909682"/>
            <a:ext cx="4097073" cy="4756827"/>
          </a:xfrm>
          <a:prstGeom prst="rect">
            <a:avLst/>
          </a:prstGeom>
        </p:spPr>
      </p:pic>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351534"/>
            <a:ext cx="5514286" cy="4542857"/>
          </a:xfrm>
          <a:prstGeom prst="rect">
            <a:avLst/>
          </a:prstGeom>
        </p:spPr>
      </p:pic>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345026" y="1791855"/>
            <a:ext cx="3153084" cy="923330"/>
          </a:xfrm>
          <a:prstGeom prst="rect">
            <a:avLst/>
          </a:prstGeom>
          <a:noFill/>
        </p:spPr>
        <p:txBody>
          <a:bodyPr wrap="square" rtlCol="0">
            <a:spAutoFit/>
          </a:bodyPr>
          <a:lstStyle/>
          <a:p>
            <a:r>
              <a:rPr lang="zh-CN" altLang="en-US" dirty="0"/>
              <a:t>针对需求的复杂环节，并使用</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328" y="7776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572000" y="1008460"/>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279844" y="2562904"/>
            <a:ext cx="3968752" cy="3141044"/>
          </a:xfrm>
          <a:prstGeom prst="rect">
            <a:avLst/>
          </a:prstGeom>
        </p:spPr>
      </p:pic>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1902691"/>
            <a:ext cx="3962400" cy="1200329"/>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zh-CN" altLang="en-US" dirty="0"/>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524000" y="2036783"/>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7FFD95E2-5AE6-44D5-A1B7-C085DE72FB11}"/>
              </a:ext>
            </a:extLst>
          </p:cNvPr>
          <p:cNvPicPr>
            <a:picLocks noChangeAspect="1"/>
          </p:cNvPicPr>
          <p:nvPr/>
        </p:nvPicPr>
        <p:blipFill>
          <a:blip r:embed="rId4"/>
          <a:stretch>
            <a:fillRect/>
          </a:stretch>
        </p:blipFill>
        <p:spPr>
          <a:xfrm>
            <a:off x="1661423" y="2430008"/>
            <a:ext cx="2828571" cy="323810"/>
          </a:xfrm>
          <a:prstGeom prst="rect">
            <a:avLst/>
          </a:prstGeom>
        </p:spPr>
      </p:pic>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5"/>
          <a:stretch>
            <a:fillRect/>
          </a:stretch>
        </p:blipFill>
        <p:spPr>
          <a:xfrm>
            <a:off x="6096000" y="777628"/>
            <a:ext cx="5133333" cy="3952381"/>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261898" y="1570182"/>
            <a:ext cx="4673600"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将所有的需求与</a:t>
            </a:r>
            <a:r>
              <a:rPr lang="en-US" altLang="zh-CN" dirty="0" err="1"/>
              <a:t>usecase</a:t>
            </a:r>
            <a:r>
              <a:rPr lang="zh-CN" altLang="en-US" dirty="0"/>
              <a:t>和属性均有导入</a:t>
            </a:r>
          </a:p>
        </p:txBody>
      </p:sp>
      <p:pic>
        <p:nvPicPr>
          <p:cNvPr id="5" name="图片 4">
            <a:extLst>
              <a:ext uri="{FF2B5EF4-FFF2-40B4-BE49-F238E27FC236}">
                <a16:creationId xmlns:a16="http://schemas.microsoft.com/office/drawing/2014/main" id="{8DAB96F2-D034-4ECB-88FE-21129C5E91EC}"/>
              </a:ext>
            </a:extLst>
          </p:cNvPr>
          <p:cNvPicPr>
            <a:picLocks noChangeAspect="1"/>
          </p:cNvPicPr>
          <p:nvPr/>
        </p:nvPicPr>
        <p:blipFill>
          <a:blip r:embed="rId3"/>
          <a:stretch>
            <a:fillRect/>
          </a:stretch>
        </p:blipFill>
        <p:spPr>
          <a:xfrm>
            <a:off x="1316293" y="2216513"/>
            <a:ext cx="9559413" cy="3937423"/>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导出了需求间关联矩阵供变更影响分析使用</a:t>
            </a:r>
          </a:p>
        </p:txBody>
      </p:sp>
      <p:pic>
        <p:nvPicPr>
          <p:cNvPr id="9" name="图片 8">
            <a:extLst>
              <a:ext uri="{FF2B5EF4-FFF2-40B4-BE49-F238E27FC236}">
                <a16:creationId xmlns:a16="http://schemas.microsoft.com/office/drawing/2014/main" id="{C4901570-7C8C-44D5-9495-0D99A24FB272}"/>
              </a:ext>
            </a:extLst>
          </p:cNvPr>
          <p:cNvPicPr>
            <a:picLocks noChangeAspect="1"/>
          </p:cNvPicPr>
          <p:nvPr/>
        </p:nvPicPr>
        <p:blipFill>
          <a:blip r:embed="rId3"/>
          <a:stretch>
            <a:fillRect/>
          </a:stretch>
        </p:blipFill>
        <p:spPr>
          <a:xfrm>
            <a:off x="1050499" y="2283155"/>
            <a:ext cx="10091001" cy="3198627"/>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245742" y="1402524"/>
            <a:ext cx="5000000" cy="1990476"/>
          </a:xfrm>
          <a:prstGeom prst="rect">
            <a:avLst/>
          </a:prstGeom>
        </p:spPr>
      </p:pic>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3184</Words>
  <Application>Microsoft Office PowerPoint</Application>
  <PresentationFormat>宽屏</PresentationFormat>
  <Paragraphs>548</Paragraphs>
  <Slides>113</Slides>
  <Notes>113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113</vt:i4>
      </vt:variant>
    </vt:vector>
  </HeadingPairs>
  <TitlesOfParts>
    <vt:vector size="124"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181</cp:revision>
  <dcterms:created xsi:type="dcterms:W3CDTF">2021-04-10T01:50:00Z</dcterms:created>
  <dcterms:modified xsi:type="dcterms:W3CDTF">2021-06-28T15:27:47Z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